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61" r:id="rId3"/>
    <p:sldId id="259" r:id="rId4"/>
    <p:sldId id="275" r:id="rId5"/>
    <p:sldId id="272" r:id="rId6"/>
    <p:sldId id="265" r:id="rId7"/>
    <p:sldId id="267" r:id="rId8"/>
    <p:sldId id="266" r:id="rId9"/>
    <p:sldId id="268" r:id="rId10"/>
    <p:sldId id="273" r:id="rId11"/>
    <p:sldId id="271" r:id="rId12"/>
    <p:sldId id="270" r:id="rId13"/>
    <p:sldId id="269" r:id="rId14"/>
    <p:sldId id="260" r:id="rId15"/>
    <p:sldId id="27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9" autoAdjust="0"/>
    <p:restoredTop sz="94660"/>
  </p:normalViewPr>
  <p:slideViewPr>
    <p:cSldViewPr snapToGrid="0">
      <p:cViewPr varScale="1">
        <p:scale>
          <a:sx n="82" d="100"/>
          <a:sy n="82" d="100"/>
        </p:scale>
        <p:origin x="4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8E9C3-2901-1A69-6A3D-BBB1AB6760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483CF9-EC23-00FD-E0EF-842730E99F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3BE8B2-210F-6822-D84C-96D329EED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5E13-FFEC-4FBE-B7B8-CB6BE0A529A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A076E-EBD4-9356-82E8-A1C7BF40E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E9A14-737B-73CB-F36F-63AB4CEA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905D-D788-4240-97CB-34FC5B55B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577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10C13-FD12-A8EB-5797-FA38B4563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29F588-8CCC-586C-50CD-740C5B522C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44D048-8A96-82A7-631E-DC478E954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5E13-FFEC-4FBE-B7B8-CB6BE0A529A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89B98B-6AB3-A1BA-B3CC-E5A5704FE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D5A0E-C898-FB88-A778-E0D1E97A4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905D-D788-4240-97CB-34FC5B55B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46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05EAEA-D149-F55D-57D0-3B604BEBCB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32774B-C87E-BB38-2E21-F79FF9F14E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7673D-82AC-0735-4BE6-CDC6738BE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5E13-FFEC-4FBE-B7B8-CB6BE0A529A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A0916-CD2A-D720-C396-F4DF40198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A9E98A-11D4-345D-5F45-B93DE666F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905D-D788-4240-97CB-34FC5B55B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418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5E4E7-701C-253D-44F8-50479E5A9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27E02-D001-025C-CAA3-8EC49320F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887FAE-E466-D029-6A5C-5D5FFAA2B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5E13-FFEC-4FBE-B7B8-CB6BE0A529A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DD491C-568F-3CB6-CEAF-87AC2B465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1706-03FB-9437-73E6-82E8C38DC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905D-D788-4240-97CB-34FC5B55B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736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F051D-1F08-8211-97F2-FF83A2CD5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747DC0-8184-15D5-269D-AB00A4E8CA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BA1A2-5F0F-8870-E2FE-4E4E3C7EF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5E13-FFEC-4FBE-B7B8-CB6BE0A529A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E74BAB-25F3-1EEB-E87A-A4E2D591C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617D2-77D8-71B8-09FC-61D586F9C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905D-D788-4240-97CB-34FC5B55B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39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5AF72-31B7-E24F-F14D-BAA8CAC5D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856A3-6EBF-5EC1-2FA3-CD35203FF1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753538-FA14-B678-945B-8205EF72F7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45767-5030-A80B-E748-8696EFA62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5E13-FFEC-4FBE-B7B8-CB6BE0A529A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AEB42-CD7F-BF4B-C316-55BF225EC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3E82DB-7266-1ADF-E5A6-E99381DFE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905D-D788-4240-97CB-34FC5B55B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78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DBF8A-8917-0DB5-A35E-8509F10FD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BBA155-12C7-13CC-76F6-0421C5687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B0217F-43E7-ECD1-3E87-FCBDF49D9C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85C53C-F24E-4B45-81B2-EF9124BB28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0000EA-0F92-4AD8-CD8A-EFA1BAC76E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C2CFD4-ED4E-9902-C4A1-FBD35B0B9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5E13-FFEC-4FBE-B7B8-CB6BE0A529A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1A4BA1-9C3B-9430-4FB4-EB1F1AB79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6196C0-7AD7-BBD1-F5B1-E5BD25F48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905D-D788-4240-97CB-34FC5B55B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418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9ED75-0726-301C-0C35-A6BB16CC8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2A89D4-9E35-CEC4-68B5-21178F9BD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5E13-FFEC-4FBE-B7B8-CB6BE0A529A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7F49BE-5AB5-CCF5-1FAF-FBA7C34C5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14056A-2518-5EDC-D347-ECBA4D772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905D-D788-4240-97CB-34FC5B55B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196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88BCA5-BD9E-7D4B-BDC9-6552C133B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5E13-FFEC-4FBE-B7B8-CB6BE0A529A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59CF9D-5E0E-0B05-3A6D-7EE9CDF8C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350A69-1AE9-F11B-543B-0D995057E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905D-D788-4240-97CB-34FC5B55B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865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1038C-E073-9397-E4B8-531D8EB9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E8BFF-9A93-C154-6F0E-871AB5400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A850F1-1948-BDCA-0602-413621CE96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26AED0-AE22-B88B-EC14-658F1C085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5E13-FFEC-4FBE-B7B8-CB6BE0A529A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814231-3FF1-D3B1-5283-7489D4C1C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D5C5BF-F182-628C-151B-ADB1EE446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905D-D788-4240-97CB-34FC5B55B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06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BE6AB-DE44-7BF7-44DA-8A3773C4F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9261C2-782F-A0BD-5D99-189CDCCD8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097AE0-617E-D022-1F4E-BDDDCEDE75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B2F39E-D4F8-20BD-68DC-EF05E9EB7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5E13-FFEC-4FBE-B7B8-CB6BE0A529A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E49D4B-BDB2-4DB2-0465-1BE0D04D8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F91C90-9A00-5AE5-E1AA-BDC045D93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905D-D788-4240-97CB-34FC5B55B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06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1443A7-DE20-A776-1DDA-92D639E7D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825975-5F14-258A-B482-CE549FC924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B761D-4CDE-811A-FA84-2F37311F7D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D5E13-FFEC-4FBE-B7B8-CB6BE0A529A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7274AC-5E04-EFCB-62BF-1E4AB02D45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C01D3A-6137-6248-D09A-B831C269AF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1905D-D788-4240-97CB-34FC5B55B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15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sajobs.gov/search/results/?g=7&amp;g=9&amp;g=8&amp;a=IN15&amp;k=biologist&amp;gs=true&amp;smin=49025&amp;smax=77955&amp;p=1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ajobs.gov/Help/how-to/account/profile/searchable/" TargetMode="External"/><Relationship Id="rId2" Type="http://schemas.openxmlformats.org/officeDocument/2006/relationships/hyperlink" Target="https://www.usajobs.gov/Help/faq/search/job/not-posted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Katherine_mullett@fws.gov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sajobs.gov/Help/working-in-government/unique-hiring-paths/students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thesca.org/internships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5A3790-1ABA-A02C-ED66-834890298C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5729" y="1764407"/>
            <a:ext cx="5760846" cy="2310312"/>
          </a:xfrm>
        </p:spPr>
        <p:txBody>
          <a:bodyPr>
            <a:normAutofit/>
          </a:bodyPr>
          <a:lstStyle/>
          <a:p>
            <a:r>
              <a:rPr lang="en-US" sz="5200" dirty="0">
                <a:solidFill>
                  <a:schemeClr val="tx2"/>
                </a:solidFill>
              </a:rPr>
              <a:t>U.S. Fish and Wildlife Service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9078B5-B431-9261-E265-A79C7B0C24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729" y="4165152"/>
            <a:ext cx="5760846" cy="68207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Careers with the Federal Government</a:t>
            </a:r>
          </a:p>
        </p:txBody>
      </p:sp>
    </p:spTree>
    <p:extLst>
      <p:ext uri="{BB962C8B-B14F-4D97-AF65-F5344CB8AC3E}">
        <p14:creationId xmlns:p14="http://schemas.microsoft.com/office/powerpoint/2010/main" val="259955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6" name="Freeform: Shape 1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" name="Freeform: Shape 1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Freeform: Shape 1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" name="Freeform: Shape 1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2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5A3790-1ABA-A02C-ED66-834890298C33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02601" y="108503"/>
            <a:ext cx="11705620" cy="11003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U.S. Fish and Wildlife Service (FWS)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9078B5-B431-9261-E265-A79C7B0C24D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64879" y="1385316"/>
            <a:ext cx="6566345" cy="523008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b="1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Vacancy Anno</a:t>
            </a:r>
            <a:r>
              <a:rPr lang="en-US" sz="2400" b="1" dirty="0">
                <a:solidFill>
                  <a:schemeClr val="tx2"/>
                </a:solidFill>
              </a:rPr>
              <a:t>uncement Example</a:t>
            </a:r>
            <a:endParaRPr lang="en-US" sz="2400" b="1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marL="457200" indent="-223838"/>
            <a:r>
              <a:rPr lang="en-US" sz="2400" dirty="0">
                <a:solidFill>
                  <a:schemeClr val="tx2"/>
                </a:solidFill>
                <a:hlinkClick r:id="rId2"/>
              </a:rPr>
              <a:t>USAJOBS Biologist</a:t>
            </a:r>
            <a:endParaRPr lang="en-US" sz="2000" dirty="0">
              <a:solidFill>
                <a:schemeClr val="tx2"/>
              </a:solidFill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31567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6" name="Freeform: Shape 1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" name="Freeform: Shape 1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Freeform: Shape 1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" name="Freeform: Shape 1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2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5A3790-1ABA-A02C-ED66-834890298C33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02601" y="108503"/>
            <a:ext cx="11705620" cy="11003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U.S. Fish and Wildlife Service (FWS)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9078B5-B431-9261-E265-A79C7B0C24D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64879" y="1385316"/>
            <a:ext cx="8690136" cy="523008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2"/>
                </a:solidFill>
              </a:rPr>
              <a:t>Helpful tips – Submitting Application Package</a:t>
            </a:r>
            <a:endParaRPr lang="en-US" sz="2400" b="1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marL="457200"/>
            <a:endParaRPr lang="en-US" sz="2400" dirty="0">
              <a:solidFill>
                <a:schemeClr val="tx2"/>
              </a:solidFill>
            </a:endParaRPr>
          </a:p>
          <a:p>
            <a:pPr marL="457200"/>
            <a:r>
              <a:rPr lang="en-US" sz="2400" dirty="0">
                <a:solidFill>
                  <a:schemeClr val="tx2"/>
                </a:solidFill>
              </a:rPr>
              <a:t>Read announcement and then read it again </a:t>
            </a:r>
          </a:p>
          <a:p>
            <a:pPr marL="457200"/>
            <a:r>
              <a:rPr lang="en-US" sz="24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If you don’t include everything listed, you will be disqualified</a:t>
            </a:r>
          </a:p>
          <a:p>
            <a:pPr marL="457200"/>
            <a:r>
              <a:rPr lang="en-US" sz="2400" dirty="0">
                <a:solidFill>
                  <a:schemeClr val="tx2"/>
                </a:solidFill>
              </a:rPr>
              <a:t>Use the resume builder in USAJOBS</a:t>
            </a:r>
          </a:p>
          <a:p>
            <a:pPr marL="457200"/>
            <a:r>
              <a:rPr lang="en-US" sz="2400" dirty="0">
                <a:solidFill>
                  <a:schemeClr val="tx2"/>
                </a:solidFill>
              </a:rPr>
              <a:t>Tailor resume to specifics in job announcement</a:t>
            </a:r>
          </a:p>
          <a:p>
            <a:pPr marL="1028700" lvl="1" indent="-342900">
              <a:buFont typeface="Calibri" panose="020F0502020204030204" pitchFamily="34" charset="0"/>
              <a:buChar char="‐"/>
            </a:pPr>
            <a:r>
              <a:rPr lang="en-US" sz="2000" dirty="0">
                <a:solidFill>
                  <a:schemeClr val="tx2"/>
                </a:solidFill>
              </a:rPr>
              <a:t>How you will be evaluated</a:t>
            </a:r>
          </a:p>
          <a:p>
            <a:pPr marL="1028700" lvl="1" indent="-342900">
              <a:buFont typeface="Calibri" panose="020F0502020204030204" pitchFamily="34" charset="0"/>
              <a:buChar char="‐"/>
            </a:pPr>
            <a:r>
              <a:rPr lang="en-US" sz="2000" dirty="0">
                <a:solidFill>
                  <a:schemeClr val="tx2"/>
                </a:solidFill>
              </a:rPr>
              <a:t>Specialized experience</a:t>
            </a:r>
          </a:p>
          <a:p>
            <a:pPr marL="457200"/>
            <a:r>
              <a:rPr lang="en-US" sz="2400" dirty="0">
                <a:solidFill>
                  <a:schemeClr val="tx2"/>
                </a:solidFill>
              </a:rPr>
              <a:t>Dual assessment</a:t>
            </a:r>
            <a:endParaRPr lang="en-US" sz="2000" dirty="0">
              <a:solidFill>
                <a:schemeClr val="tx2"/>
              </a:solidFill>
            </a:endParaRPr>
          </a:p>
          <a:p>
            <a:pPr marL="457200"/>
            <a:r>
              <a:rPr lang="en-US" sz="2400" dirty="0">
                <a:solidFill>
                  <a:schemeClr val="tx2"/>
                </a:solidFill>
              </a:rPr>
              <a:t>Include a cover letter</a:t>
            </a:r>
          </a:p>
          <a:p>
            <a:pPr marL="1028700" lvl="1" indent="-342900">
              <a:buFont typeface="Calibri" panose="020F0502020204030204" pitchFamily="34" charset="0"/>
              <a:buChar char="‐"/>
            </a:pPr>
            <a:r>
              <a:rPr lang="en-US" sz="2000" dirty="0">
                <a:solidFill>
                  <a:schemeClr val="tx2"/>
                </a:solidFill>
              </a:rPr>
              <a:t>Mention things about yourself that aren’t visible in a resume</a:t>
            </a:r>
          </a:p>
          <a:p>
            <a:pPr marL="1028700" lvl="1" indent="-342900">
              <a:buFont typeface="Calibri" panose="020F0502020204030204" pitchFamily="34" charset="0"/>
              <a:buChar char="‐"/>
            </a:pPr>
            <a:r>
              <a:rPr lang="en-US" sz="20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Express why you are interested in the position</a:t>
            </a:r>
          </a:p>
          <a:p>
            <a:pPr marL="457200"/>
            <a:endParaRPr lang="en-US" sz="24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23433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6" name="Freeform: Shape 1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" name="Freeform: Shape 1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Freeform: Shape 1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" name="Freeform: Shape 1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2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5A3790-1ABA-A02C-ED66-834890298C33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02601" y="108503"/>
            <a:ext cx="11705620" cy="11003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U.S. Fish and Wildlife Service (FWS)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9078B5-B431-9261-E265-A79C7B0C24D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64879" y="1385316"/>
            <a:ext cx="6566345" cy="523008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2"/>
                </a:solidFill>
              </a:rPr>
              <a:t>Helpful tips – Continuous Searches</a:t>
            </a:r>
            <a:endParaRPr lang="en-US" sz="2400" b="1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marL="457200"/>
            <a:endParaRPr lang="en-US" sz="2400" dirty="0">
              <a:solidFill>
                <a:schemeClr val="tx2"/>
              </a:solidFill>
            </a:endParaRPr>
          </a:p>
          <a:p>
            <a:pPr marL="457200"/>
            <a:r>
              <a:rPr lang="en-US" sz="2400" dirty="0">
                <a:solidFill>
                  <a:schemeClr val="tx2"/>
                </a:solidFill>
                <a:hlinkClick r:id="rId2"/>
              </a:rPr>
              <a:t>Notifications for future job announcements</a:t>
            </a:r>
            <a:endParaRPr lang="en-US" sz="2400" dirty="0">
              <a:solidFill>
                <a:schemeClr val="tx2"/>
              </a:solidFill>
            </a:endParaRPr>
          </a:p>
          <a:p>
            <a:pPr marL="1028700" lvl="1" indent="-342900">
              <a:buFont typeface="Calibri" panose="020F0502020204030204" pitchFamily="34" charset="0"/>
              <a:buChar char="‐"/>
            </a:pPr>
            <a:r>
              <a:rPr lang="en-US" sz="2000" dirty="0">
                <a:solidFill>
                  <a:schemeClr val="tx2"/>
                </a:solidFill>
              </a:rPr>
              <a:t>Save a search and set up email notifications</a:t>
            </a:r>
          </a:p>
          <a:p>
            <a:pPr marL="457200"/>
            <a:endParaRPr lang="en-US" sz="2400" dirty="0">
              <a:solidFill>
                <a:schemeClr val="tx2"/>
              </a:solidFill>
              <a:hlinkClick r:id="rId3"/>
            </a:endParaRPr>
          </a:p>
          <a:p>
            <a:pPr marL="457200"/>
            <a:r>
              <a:rPr lang="en-US" sz="2400" dirty="0">
                <a:solidFill>
                  <a:schemeClr val="tx2"/>
                </a:solidFill>
                <a:hlinkClick r:id="rId3"/>
              </a:rPr>
              <a:t>Make resume and profile searchable</a:t>
            </a:r>
            <a:endParaRPr lang="en-US" sz="2400" dirty="0">
              <a:solidFill>
                <a:schemeClr val="tx2"/>
              </a:solidFill>
            </a:endParaRPr>
          </a:p>
          <a:p>
            <a:endParaRPr lang="en-US" sz="24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96762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6" name="Freeform: Shape 1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" name="Freeform: Shape 1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Freeform: Shape 1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" name="Freeform: Shape 1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2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5A3790-1ABA-A02C-ED66-834890298C33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02601" y="108503"/>
            <a:ext cx="11705620" cy="11003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U.S. Fish and Wildlife Service (FWS)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9078B5-B431-9261-E265-A79C7B0C24D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64879" y="1385316"/>
            <a:ext cx="6566345" cy="523008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2"/>
                </a:solidFill>
              </a:rPr>
              <a:t>Is the job worth the application process?</a:t>
            </a:r>
            <a:endParaRPr lang="en-US" sz="2400" b="1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marL="457200"/>
            <a:r>
              <a:rPr lang="en-US" sz="2400" dirty="0">
                <a:solidFill>
                  <a:schemeClr val="tx2"/>
                </a:solidFill>
              </a:rPr>
              <a:t>Equal Opportunity Employer</a:t>
            </a:r>
          </a:p>
          <a:p>
            <a:pPr marL="457200"/>
            <a:r>
              <a:rPr lang="en-US" sz="2400" dirty="0">
                <a:solidFill>
                  <a:schemeClr val="tx2"/>
                </a:solidFill>
              </a:rPr>
              <a:t>Benefits</a:t>
            </a:r>
          </a:p>
          <a:p>
            <a:pPr marL="457200"/>
            <a:r>
              <a:rPr lang="en-US" sz="2400" dirty="0">
                <a:solidFill>
                  <a:schemeClr val="tx2"/>
                </a:solidFill>
              </a:rPr>
              <a:t>Fair Pay and Leave</a:t>
            </a:r>
          </a:p>
          <a:p>
            <a:pPr marL="457200"/>
            <a:r>
              <a:rPr lang="en-US" sz="2400" dirty="0">
                <a:solidFill>
                  <a:schemeClr val="tx2"/>
                </a:solidFill>
              </a:rPr>
              <a:t>Nation-wide Network of Positions</a:t>
            </a:r>
          </a:p>
          <a:p>
            <a:pPr marL="457200"/>
            <a:r>
              <a:rPr lang="en-US" sz="2400" dirty="0">
                <a:solidFill>
                  <a:schemeClr val="tx2"/>
                </a:solidFill>
              </a:rPr>
              <a:t>Variety of Job Options</a:t>
            </a:r>
          </a:p>
          <a:p>
            <a:pPr marL="457200"/>
            <a:r>
              <a:rPr lang="en-US" sz="2400" dirty="0">
                <a:solidFill>
                  <a:schemeClr val="tx2"/>
                </a:solidFill>
              </a:rPr>
              <a:t>Public Service</a:t>
            </a:r>
          </a:p>
          <a:p>
            <a:pPr marL="457200"/>
            <a:r>
              <a:rPr lang="en-US" sz="2400" dirty="0">
                <a:solidFill>
                  <a:schemeClr val="tx2"/>
                </a:solidFill>
              </a:rPr>
              <a:t>Natural Resources Conservation</a:t>
            </a:r>
          </a:p>
          <a:p>
            <a:pPr indent="0">
              <a:buNone/>
            </a:pPr>
            <a:endParaRPr lang="en-US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tx2"/>
                </a:solidFill>
              </a:rPr>
              <a:t>Be patient with the process.</a:t>
            </a:r>
            <a:endParaRPr lang="en-US" sz="2400" b="1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endParaRPr lang="en-US" sz="24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6506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6" name="Freeform: Shape 1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" name="Freeform: Shape 1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Freeform: Shape 1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" name="Freeform: Shape 1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2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5A3790-1ABA-A02C-ED66-834890298C33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02601" y="108503"/>
            <a:ext cx="11705620" cy="11003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U.S. Fish and Wildlife Service (FWS)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9295985D-0903-27F7-2C18-642A2FBAC9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2859" y="2947184"/>
            <a:ext cx="2514948" cy="313381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2CAFA47-A8D6-5E47-FC8B-82000E6052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4194" y="3019277"/>
            <a:ext cx="2019582" cy="194337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669379A-662D-514E-DE7E-AEC2F695D3AA}"/>
              </a:ext>
            </a:extLst>
          </p:cNvPr>
          <p:cNvSpPr txBox="1"/>
          <p:nvPr/>
        </p:nvSpPr>
        <p:spPr>
          <a:xfrm>
            <a:off x="1504191" y="1699978"/>
            <a:ext cx="30822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EMPLOYMENT FLYERS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F986582-1F18-791D-6EDC-9077AB6E3F9F}"/>
              </a:ext>
            </a:extLst>
          </p:cNvPr>
          <p:cNvSpPr txBox="1"/>
          <p:nvPr/>
        </p:nvSpPr>
        <p:spPr>
          <a:xfrm>
            <a:off x="7278952" y="1672883"/>
            <a:ext cx="3082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OPPORTUNITY NOTIFICATIONS</a:t>
            </a:r>
          </a:p>
        </p:txBody>
      </p:sp>
    </p:spTree>
    <p:extLst>
      <p:ext uri="{BB962C8B-B14F-4D97-AF65-F5344CB8AC3E}">
        <p14:creationId xmlns:p14="http://schemas.microsoft.com/office/powerpoint/2010/main" val="14395662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6" name="Freeform: Shape 1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" name="Freeform: Shape 1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Freeform: Shape 1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" name="Freeform: Shape 1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2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5A3790-1ABA-A02C-ED66-834890298C33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02601" y="108503"/>
            <a:ext cx="11705620" cy="11003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U.S. Fish and Wildlife Service (FWS)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51A20EF4-48C4-FE0E-8722-F9032E0DB914}"/>
              </a:ext>
            </a:extLst>
          </p:cNvPr>
          <p:cNvSpPr txBox="1"/>
          <p:nvPr/>
        </p:nvSpPr>
        <p:spPr>
          <a:xfrm>
            <a:off x="1560551" y="1943662"/>
            <a:ext cx="93766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Questions? </a:t>
            </a:r>
          </a:p>
          <a:p>
            <a:pPr algn="ctr"/>
            <a:r>
              <a:rPr lang="en-US" sz="2400" dirty="0"/>
              <a:t>Please don’t hesitate to reach out – </a:t>
            </a:r>
          </a:p>
          <a:p>
            <a:pPr algn="ctr"/>
            <a:r>
              <a:rPr lang="en-US" sz="2400" dirty="0"/>
              <a:t>it’s a lot of information and can be confusing.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Katherine (Kasia) Mullett</a:t>
            </a:r>
          </a:p>
          <a:p>
            <a:pPr algn="ctr"/>
            <a:r>
              <a:rPr lang="en-US" sz="2400" dirty="0">
                <a:hlinkClick r:id="rId2"/>
              </a:rPr>
              <a:t>katherine_mullett@fws.gov</a:t>
            </a:r>
            <a:endParaRPr lang="en-US" sz="2400" dirty="0"/>
          </a:p>
          <a:p>
            <a:pPr algn="ctr"/>
            <a:r>
              <a:rPr lang="en-US" sz="2400" dirty="0"/>
              <a:t>612-449-0674 </a:t>
            </a:r>
          </a:p>
        </p:txBody>
      </p:sp>
    </p:spTree>
    <p:extLst>
      <p:ext uri="{BB962C8B-B14F-4D97-AF65-F5344CB8AC3E}">
        <p14:creationId xmlns:p14="http://schemas.microsoft.com/office/powerpoint/2010/main" val="1042965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6" name="Freeform: Shape 1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" name="Freeform: Shape 1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Freeform: Shape 1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" name="Freeform: Shape 1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2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5A3790-1ABA-A02C-ED66-834890298C33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02601" y="108503"/>
            <a:ext cx="11705620" cy="11003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U.S. Fish and Wildlife Service (FWS)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9078B5-B431-9261-E265-A79C7B0C24D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64879" y="1385316"/>
            <a:ext cx="6566345" cy="523008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2"/>
                </a:solidFill>
              </a:rPr>
              <a:t>Helpful tips – Searching on USAJOBS</a:t>
            </a:r>
            <a:endParaRPr lang="en-US" sz="2400" b="1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marL="457200"/>
            <a:endParaRPr lang="en-US" sz="2400" dirty="0">
              <a:solidFill>
                <a:schemeClr val="tx2"/>
              </a:solidFill>
            </a:endParaRPr>
          </a:p>
          <a:p>
            <a:pPr marL="457200"/>
            <a:r>
              <a:rPr lang="en-US" sz="2400" dirty="0">
                <a:solidFill>
                  <a:schemeClr val="tx2"/>
                </a:solidFill>
              </a:rPr>
              <a:t>Agency tab for US Fish and Wildlife (also under Department tab under “I” for Interior along with other Department of Interior agencies)</a:t>
            </a:r>
          </a:p>
          <a:p>
            <a:pPr marL="457200"/>
            <a:r>
              <a:rPr lang="en-US" sz="2400" dirty="0">
                <a:solidFill>
                  <a:schemeClr val="tx2"/>
                </a:solidFill>
              </a:rPr>
              <a:t>Appointment Types</a:t>
            </a:r>
          </a:p>
          <a:p>
            <a:pPr marL="1028700" lvl="1" indent="-342900">
              <a:buFont typeface="Calibri" panose="020F0502020204030204" pitchFamily="34" charset="0"/>
              <a:buChar char="‐"/>
            </a:pPr>
            <a:r>
              <a:rPr lang="en-US" sz="2000" b="1" dirty="0">
                <a:solidFill>
                  <a:schemeClr val="tx2"/>
                </a:solidFill>
              </a:rPr>
              <a:t>Temporary</a:t>
            </a:r>
            <a:r>
              <a:rPr lang="en-US" sz="2000" dirty="0">
                <a:solidFill>
                  <a:schemeClr val="tx2"/>
                </a:solidFill>
              </a:rPr>
              <a:t> (great for students since some are not year-round positions)</a:t>
            </a:r>
          </a:p>
          <a:p>
            <a:pPr marL="1028700" lvl="1" indent="-342900">
              <a:buFont typeface="Calibri" panose="020F0502020204030204" pitchFamily="34" charset="0"/>
              <a:buChar char="‐"/>
            </a:pPr>
            <a:r>
              <a:rPr lang="en-US" sz="2000" b="1" dirty="0">
                <a:solidFill>
                  <a:schemeClr val="tx2"/>
                </a:solidFill>
              </a:rPr>
              <a:t>Term</a:t>
            </a:r>
            <a:r>
              <a:rPr lang="en-US" sz="2000" dirty="0">
                <a:solidFill>
                  <a:schemeClr val="tx2"/>
                </a:solidFill>
              </a:rPr>
              <a:t> (great for right after graduation if not able to secure a permanent position; after 24 months of employment, you are eligible for jobs posted open only to federal employees; these jobs are posted as Land &amp; Base Management)</a:t>
            </a:r>
          </a:p>
          <a:p>
            <a:pPr marL="1028700" lvl="1" indent="-342900">
              <a:buFont typeface="Calibri" panose="020F0502020204030204" pitchFamily="34" charset="0"/>
              <a:buChar char="‐"/>
            </a:pPr>
            <a:r>
              <a:rPr lang="en-US" sz="2000" b="1" dirty="0">
                <a:solidFill>
                  <a:schemeClr val="tx2"/>
                </a:solidFill>
              </a:rPr>
              <a:t>Permanent </a:t>
            </a:r>
            <a:r>
              <a:rPr lang="en-US" sz="2000" dirty="0">
                <a:solidFill>
                  <a:schemeClr val="tx2"/>
                </a:solidFill>
              </a:rPr>
              <a:t>(great for long-term career)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3941D974-40D5-24AF-8798-EC65B12E5F20}"/>
              </a:ext>
            </a:extLst>
          </p:cNvPr>
          <p:cNvSpPr txBox="1"/>
          <p:nvPr/>
        </p:nvSpPr>
        <p:spPr>
          <a:xfrm>
            <a:off x="8215701" y="2324641"/>
            <a:ext cx="36170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i="0" dirty="0">
                <a:solidFill>
                  <a:srgbClr val="212121"/>
                </a:solidFill>
                <a:effectLst/>
                <a:latin typeface="Source Sans Pro" panose="020B0503030403020204" pitchFamily="34" charset="0"/>
              </a:rPr>
              <a:t>LAND &amp; BASE MANAGEMENT </a:t>
            </a:r>
          </a:p>
          <a:p>
            <a:pPr algn="ctr"/>
            <a:r>
              <a:rPr lang="en-US" dirty="0">
                <a:solidFill>
                  <a:srgbClr val="212121"/>
                </a:solidFill>
                <a:latin typeface="Source Sans Pro" panose="020B0503030403020204" pitchFamily="34" charset="0"/>
              </a:rPr>
              <a:t>AGENCIES</a:t>
            </a:r>
          </a:p>
          <a:p>
            <a:pPr algn="l"/>
            <a:endParaRPr lang="en-US" b="0" i="0" dirty="0">
              <a:solidFill>
                <a:srgbClr val="212121"/>
              </a:solidFill>
              <a:effectLst/>
              <a:latin typeface="Source Sans Pro" panose="020B0503030403020204" pitchFamily="34" charset="0"/>
            </a:endParaRPr>
          </a:p>
          <a:p>
            <a:r>
              <a:rPr lang="en-US" b="0" i="0" dirty="0">
                <a:solidFill>
                  <a:srgbClr val="212121"/>
                </a:solidFill>
                <a:effectLst/>
                <a:latin typeface="Source Sans Pro" panose="020B0503030403020204" pitchFamily="34" charset="0"/>
              </a:rPr>
              <a:t>• The Department of Interior’s:</a:t>
            </a:r>
          </a:p>
          <a:p>
            <a:r>
              <a:rPr lang="en-US" b="0" i="0" dirty="0">
                <a:solidFill>
                  <a:srgbClr val="212121"/>
                </a:solidFill>
                <a:effectLst/>
                <a:latin typeface="Source Sans Pro" panose="020B0503030403020204" pitchFamily="34" charset="0"/>
              </a:rPr>
              <a:t>Bureau of Land Management,</a:t>
            </a:r>
          </a:p>
          <a:p>
            <a:r>
              <a:rPr lang="en-US" b="0" i="0" dirty="0">
                <a:solidFill>
                  <a:srgbClr val="212121"/>
                </a:solidFill>
                <a:effectLst/>
                <a:latin typeface="Source Sans Pro" panose="020B0503030403020204" pitchFamily="34" charset="0"/>
              </a:rPr>
              <a:t>National Park Service, </a:t>
            </a:r>
          </a:p>
          <a:p>
            <a:r>
              <a:rPr lang="en-US" b="0" i="0" dirty="0">
                <a:solidFill>
                  <a:srgbClr val="212121"/>
                </a:solidFill>
                <a:effectLst/>
                <a:latin typeface="Source Sans Pro" panose="020B0503030403020204" pitchFamily="34" charset="0"/>
              </a:rPr>
              <a:t>Fish and Wildlife Service</a:t>
            </a:r>
          </a:p>
          <a:p>
            <a:r>
              <a:rPr lang="en-US" b="0" i="0" dirty="0">
                <a:solidFill>
                  <a:srgbClr val="212121"/>
                </a:solidFill>
                <a:effectLst/>
                <a:latin typeface="Source Sans Pro" panose="020B0503030403020204" pitchFamily="34" charset="0"/>
              </a:rPr>
              <a:t>Bureau of Indian Affairs</a:t>
            </a:r>
          </a:p>
          <a:p>
            <a:r>
              <a:rPr lang="en-US" b="0" i="0" dirty="0">
                <a:solidFill>
                  <a:srgbClr val="212121"/>
                </a:solidFill>
                <a:effectLst/>
                <a:latin typeface="Source Sans Pro" panose="020B0503030403020204" pitchFamily="34" charset="0"/>
              </a:rPr>
              <a:t> Bureau of </a:t>
            </a:r>
            <a:r>
              <a:rPr lang="en-US" dirty="0">
                <a:solidFill>
                  <a:srgbClr val="212121"/>
                </a:solidFill>
                <a:latin typeface="Source Sans Pro" panose="020B0503030403020204" pitchFamily="34" charset="0"/>
              </a:rPr>
              <a:t>Reclamation</a:t>
            </a:r>
          </a:p>
          <a:p>
            <a:endParaRPr lang="en-US" dirty="0">
              <a:solidFill>
                <a:srgbClr val="212121"/>
              </a:solidFill>
              <a:latin typeface="Source Sans Pro" panose="020B0503030403020204" pitchFamily="34" charset="0"/>
            </a:endParaRPr>
          </a:p>
          <a:p>
            <a:r>
              <a:rPr lang="en-US" dirty="0">
                <a:solidFill>
                  <a:srgbClr val="212121"/>
                </a:solidFill>
                <a:latin typeface="Source Sans Pro" panose="020B0503030403020204" pitchFamily="34" charset="0"/>
              </a:rPr>
              <a:t> • The Department of Agriculture’s: Forest Service</a:t>
            </a:r>
          </a:p>
          <a:p>
            <a:pPr algn="l"/>
            <a:endParaRPr lang="en-US" b="0" i="0" dirty="0">
              <a:solidFill>
                <a:srgbClr val="212121"/>
              </a:solidFill>
              <a:effectLst/>
              <a:latin typeface="Source Sans Pro" panose="020B0503030403020204" pitchFamily="34" charset="0"/>
            </a:endParaRPr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0206DE55-0339-022B-B664-C60910D16E83}"/>
              </a:ext>
            </a:extLst>
          </p:cNvPr>
          <p:cNvCxnSpPr/>
          <p:nvPr/>
        </p:nvCxnSpPr>
        <p:spPr>
          <a:xfrm flipV="1">
            <a:off x="5486400" y="2858814"/>
            <a:ext cx="3626069" cy="2848303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759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6" name="Freeform: Shape 1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" name="Freeform: Shape 1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Freeform: Shape 1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" name="Freeform: Shape 1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2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5A3790-1ABA-A02C-ED66-834890298C33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02601" y="108503"/>
            <a:ext cx="11705620" cy="11003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U.S. Fish and Wildlife Service (FWS)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9078B5-B431-9261-E265-A79C7B0C24D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64879" y="1385316"/>
            <a:ext cx="6986223" cy="5230088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2"/>
                </a:solidFill>
              </a:rPr>
              <a:t>Opportunities</a:t>
            </a:r>
            <a:endParaRPr lang="en-US" sz="2400" b="1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marL="457200"/>
            <a:r>
              <a:rPr lang="en-US" sz="2400" dirty="0">
                <a:solidFill>
                  <a:schemeClr val="tx2"/>
                </a:solidFill>
              </a:rPr>
              <a:t>USAJOBS.gov</a:t>
            </a:r>
          </a:p>
          <a:p>
            <a:pPr marL="1028700" lvl="1" indent="-342900">
              <a:buFont typeface="Calibri" panose="020F0502020204030204" pitchFamily="34" charset="0"/>
              <a:buChar char="‐"/>
            </a:pPr>
            <a:r>
              <a:rPr lang="en-US" sz="2000" dirty="0">
                <a:solidFill>
                  <a:schemeClr val="tx2"/>
                </a:solidFill>
              </a:rPr>
              <a:t>All federal agencies</a:t>
            </a:r>
          </a:p>
          <a:p>
            <a:pPr marL="457200"/>
            <a:r>
              <a:rPr lang="en-US" sz="2400" dirty="0">
                <a:solidFill>
                  <a:schemeClr val="tx2"/>
                </a:solidFill>
              </a:rPr>
              <a:t>Job types</a:t>
            </a:r>
          </a:p>
          <a:p>
            <a:pPr marL="914400" lvl="1"/>
            <a:r>
              <a:rPr lang="en-US" sz="2000" dirty="0">
                <a:solidFill>
                  <a:schemeClr val="tx2"/>
                </a:solidFill>
                <a:hlinkClick r:id="rId2"/>
              </a:rPr>
              <a:t>Students &amp; recent graduates</a:t>
            </a:r>
            <a:endParaRPr lang="en-US" sz="2000" dirty="0">
              <a:solidFill>
                <a:schemeClr val="tx2"/>
              </a:solidFill>
            </a:endParaRPr>
          </a:p>
          <a:p>
            <a:pPr marL="914400" lvl="1"/>
            <a:r>
              <a:rPr lang="en-US" sz="2000" dirty="0">
                <a:solidFill>
                  <a:schemeClr val="tx2"/>
                </a:solidFill>
              </a:rPr>
              <a:t>Temporary (2 years max, could be seasonal)</a:t>
            </a:r>
          </a:p>
          <a:p>
            <a:pPr marL="914400" lvl="1"/>
            <a:r>
              <a:rPr lang="en-US" sz="2000" dirty="0">
                <a:solidFill>
                  <a:schemeClr val="tx2"/>
                </a:solidFill>
              </a:rPr>
              <a:t>Term (1 year, extensions up to 4 years)</a:t>
            </a:r>
          </a:p>
          <a:p>
            <a:pPr marL="914400" lvl="1"/>
            <a:r>
              <a:rPr lang="en-US" sz="2000" dirty="0">
                <a:solidFill>
                  <a:schemeClr val="tx2"/>
                </a:solidFill>
              </a:rPr>
              <a:t>Permanent</a:t>
            </a:r>
          </a:p>
          <a:p>
            <a:pPr marL="457200"/>
            <a:r>
              <a:rPr lang="en-US" sz="2400" dirty="0">
                <a:solidFill>
                  <a:schemeClr val="tx2"/>
                </a:solidFill>
              </a:rPr>
              <a:t>Hiring Paths</a:t>
            </a:r>
          </a:p>
          <a:p>
            <a:pPr marL="1027113" lvl="1">
              <a:buFont typeface="Calibri" panose="020F0502020204030204" pitchFamily="34" charset="0"/>
              <a:buChar char="‐"/>
            </a:pPr>
            <a:r>
              <a:rPr lang="en-US" sz="2000" dirty="0">
                <a:solidFill>
                  <a:schemeClr val="tx2"/>
                </a:solidFill>
              </a:rPr>
              <a:t>Open to the public</a:t>
            </a:r>
            <a:endParaRPr lang="en-US" sz="1600" dirty="0">
              <a:solidFill>
                <a:schemeClr val="tx2"/>
              </a:solidFill>
            </a:endParaRPr>
          </a:p>
          <a:p>
            <a:pPr marL="1027113" lvl="1">
              <a:buFont typeface="Calibri" panose="020F0502020204030204" pitchFamily="34" charset="0"/>
              <a:buChar char="‐"/>
            </a:pPr>
            <a:r>
              <a:rPr lang="en-US" sz="2000" dirty="0">
                <a:solidFill>
                  <a:schemeClr val="tx2"/>
                </a:solidFill>
              </a:rPr>
              <a:t>Students &amp; recent graduates (Pathways)</a:t>
            </a:r>
          </a:p>
          <a:p>
            <a:pPr marL="1027113" lvl="1">
              <a:buFont typeface="Calibri" panose="020F0502020204030204" pitchFamily="34" charset="0"/>
              <a:buChar char="‐"/>
            </a:pPr>
            <a:r>
              <a:rPr lang="en-US" sz="2000" dirty="0">
                <a:solidFill>
                  <a:schemeClr val="tx2"/>
                </a:solidFill>
              </a:rPr>
              <a:t>STEM (Mission critical career field)</a:t>
            </a:r>
          </a:p>
          <a:p>
            <a:pPr marL="1027113" lvl="1">
              <a:buFont typeface="Calibri" panose="020F0502020204030204" pitchFamily="34" charset="0"/>
              <a:buChar char="‐"/>
            </a:pPr>
            <a:r>
              <a:rPr lang="en-US" sz="2000" b="1" dirty="0">
                <a:solidFill>
                  <a:srgbClr val="0070C0"/>
                </a:solidFill>
              </a:rPr>
              <a:t>Competitive service</a:t>
            </a:r>
            <a:endParaRPr lang="en-US" sz="2400" b="1" dirty="0">
              <a:solidFill>
                <a:srgbClr val="0070C0"/>
              </a:solidFill>
            </a:endParaRPr>
          </a:p>
          <a:p>
            <a:pPr marL="457200" indent="-342900"/>
            <a:r>
              <a:rPr lang="en-US" sz="2400" dirty="0">
                <a:solidFill>
                  <a:schemeClr val="tx2"/>
                </a:solidFill>
              </a:rPr>
              <a:t>Land Management Workforce Flexibility Act</a:t>
            </a:r>
          </a:p>
          <a:p>
            <a:pPr marL="914400" lvl="1" indent="-342900"/>
            <a:r>
              <a:rPr lang="en-US" sz="2000" dirty="0">
                <a:solidFill>
                  <a:schemeClr val="tx2"/>
                </a:solidFill>
              </a:rPr>
              <a:t>24 months employment with &lt;2 years break in between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Arrow: Curved Left 14">
            <a:extLst>
              <a:ext uri="{FF2B5EF4-FFF2-40B4-BE49-F238E27FC236}">
                <a16:creationId xmlns:a16="http://schemas.microsoft.com/office/drawing/2014/main" id="{91F116F2-5B0E-38DA-4657-A6DAD85020AF}"/>
              </a:ext>
            </a:extLst>
          </p:cNvPr>
          <p:cNvSpPr/>
          <p:nvPr/>
        </p:nvSpPr>
        <p:spPr>
          <a:xfrm rot="20365083">
            <a:off x="6284881" y="3309800"/>
            <a:ext cx="1022430" cy="2881964"/>
          </a:xfrm>
          <a:prstGeom prst="curved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268071-64BF-4841-FBCC-CA1F9C230882}"/>
              </a:ext>
            </a:extLst>
          </p:cNvPr>
          <p:cNvSpPr txBox="1"/>
          <p:nvPr/>
        </p:nvSpPr>
        <p:spPr>
          <a:xfrm>
            <a:off x="8215701" y="2324641"/>
            <a:ext cx="36170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i="0" dirty="0">
                <a:solidFill>
                  <a:srgbClr val="212121"/>
                </a:solidFill>
                <a:effectLst/>
                <a:latin typeface="Source Sans Pro" panose="020B0503030403020204" pitchFamily="34" charset="0"/>
              </a:rPr>
              <a:t>LAND &amp; BASE MANAGEMENT </a:t>
            </a:r>
          </a:p>
          <a:p>
            <a:pPr algn="ctr"/>
            <a:r>
              <a:rPr lang="en-US" dirty="0">
                <a:solidFill>
                  <a:srgbClr val="212121"/>
                </a:solidFill>
                <a:latin typeface="Source Sans Pro" panose="020B0503030403020204" pitchFamily="34" charset="0"/>
              </a:rPr>
              <a:t>AGENCIES</a:t>
            </a:r>
          </a:p>
          <a:p>
            <a:pPr algn="l"/>
            <a:endParaRPr lang="en-US" b="0" i="0" dirty="0">
              <a:solidFill>
                <a:srgbClr val="212121"/>
              </a:solidFill>
              <a:effectLst/>
              <a:latin typeface="Source Sans Pro" panose="020B0503030403020204" pitchFamily="34" charset="0"/>
            </a:endParaRPr>
          </a:p>
          <a:p>
            <a:r>
              <a:rPr lang="en-US" b="0" i="0" dirty="0">
                <a:solidFill>
                  <a:srgbClr val="212121"/>
                </a:solidFill>
                <a:effectLst/>
                <a:latin typeface="Source Sans Pro" panose="020B0503030403020204" pitchFamily="34" charset="0"/>
              </a:rPr>
              <a:t>• The Department of Interior’s:</a:t>
            </a:r>
          </a:p>
          <a:p>
            <a:r>
              <a:rPr lang="en-US" b="0" i="0" dirty="0">
                <a:solidFill>
                  <a:srgbClr val="212121"/>
                </a:solidFill>
                <a:effectLst/>
                <a:latin typeface="Source Sans Pro" panose="020B0503030403020204" pitchFamily="34" charset="0"/>
              </a:rPr>
              <a:t>Bureau of Land Management,</a:t>
            </a:r>
          </a:p>
          <a:p>
            <a:r>
              <a:rPr lang="en-US" b="0" i="0" dirty="0">
                <a:solidFill>
                  <a:srgbClr val="212121"/>
                </a:solidFill>
                <a:effectLst/>
                <a:latin typeface="Source Sans Pro" panose="020B0503030403020204" pitchFamily="34" charset="0"/>
              </a:rPr>
              <a:t>National Park Service, </a:t>
            </a:r>
          </a:p>
          <a:p>
            <a:r>
              <a:rPr lang="en-US" b="0" i="0" dirty="0">
                <a:solidFill>
                  <a:srgbClr val="212121"/>
                </a:solidFill>
                <a:effectLst/>
                <a:latin typeface="Source Sans Pro" panose="020B0503030403020204" pitchFamily="34" charset="0"/>
              </a:rPr>
              <a:t>Fish and Wildlife Service</a:t>
            </a:r>
          </a:p>
          <a:p>
            <a:r>
              <a:rPr lang="en-US" b="0" i="0" dirty="0">
                <a:solidFill>
                  <a:srgbClr val="212121"/>
                </a:solidFill>
                <a:effectLst/>
                <a:latin typeface="Source Sans Pro" panose="020B0503030403020204" pitchFamily="34" charset="0"/>
              </a:rPr>
              <a:t>Bureau of Indian Affairs</a:t>
            </a:r>
          </a:p>
          <a:p>
            <a:r>
              <a:rPr lang="en-US" b="0" i="0" dirty="0">
                <a:solidFill>
                  <a:srgbClr val="212121"/>
                </a:solidFill>
                <a:effectLst/>
                <a:latin typeface="Source Sans Pro" panose="020B0503030403020204" pitchFamily="34" charset="0"/>
              </a:rPr>
              <a:t> Bureau of </a:t>
            </a:r>
            <a:r>
              <a:rPr lang="en-US" dirty="0">
                <a:solidFill>
                  <a:srgbClr val="212121"/>
                </a:solidFill>
                <a:latin typeface="Source Sans Pro" panose="020B0503030403020204" pitchFamily="34" charset="0"/>
              </a:rPr>
              <a:t>Reclamation</a:t>
            </a:r>
          </a:p>
          <a:p>
            <a:endParaRPr lang="en-US" dirty="0">
              <a:solidFill>
                <a:srgbClr val="212121"/>
              </a:solidFill>
              <a:latin typeface="Source Sans Pro" panose="020B0503030403020204" pitchFamily="34" charset="0"/>
            </a:endParaRPr>
          </a:p>
          <a:p>
            <a:r>
              <a:rPr lang="en-US" dirty="0">
                <a:solidFill>
                  <a:srgbClr val="212121"/>
                </a:solidFill>
                <a:latin typeface="Source Sans Pro" panose="020B0503030403020204" pitchFamily="34" charset="0"/>
              </a:rPr>
              <a:t> • The Department of Agriculture’s: Forest Service</a:t>
            </a:r>
          </a:p>
          <a:p>
            <a:pPr algn="l"/>
            <a:endParaRPr lang="en-US" b="0" i="0" dirty="0">
              <a:solidFill>
                <a:srgbClr val="212121"/>
              </a:solidFill>
              <a:effectLst/>
              <a:latin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455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A3790-1ABA-A02C-ED66-834890298C33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02601" y="108503"/>
            <a:ext cx="11705620" cy="11003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U.S. Fish and Wildlife Service (FWS)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9078B5-B431-9261-E265-A79C7B0C24D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64879" y="1385316"/>
            <a:ext cx="10765121" cy="523008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2"/>
                </a:solidFill>
              </a:rPr>
              <a:t>Helpful tips – Experience as a Term to Apply for Permanent Position</a:t>
            </a:r>
            <a:endParaRPr lang="en-US" sz="2400" dirty="0">
              <a:solidFill>
                <a:schemeClr val="tx2"/>
              </a:solidFill>
            </a:endParaRPr>
          </a:p>
          <a:p>
            <a:pPr marL="457200"/>
            <a:r>
              <a:rPr lang="en-US" sz="2000" dirty="0">
                <a:solidFill>
                  <a:schemeClr val="tx2"/>
                </a:solidFill>
              </a:rPr>
              <a:t>Merit Promotion jobs means jobs that are competitive and open to current federal employees (often employees looking for a promotion into their next job)</a:t>
            </a:r>
          </a:p>
          <a:p>
            <a:pPr marL="457200"/>
            <a:r>
              <a:rPr lang="en-US" sz="2000" dirty="0">
                <a:solidFill>
                  <a:schemeClr val="tx2"/>
                </a:solidFill>
              </a:rPr>
              <a:t>Merit Promotion jobs = Competitive Service jobs on USAJOBS</a:t>
            </a:r>
          </a:p>
          <a:p>
            <a:pPr marL="457200"/>
            <a:r>
              <a:rPr lang="en-US" sz="2000" dirty="0">
                <a:solidFill>
                  <a:schemeClr val="tx2"/>
                </a:solidFill>
              </a:rPr>
              <a:t>While they are usually only open to people who have already worked for federal government, if you have 24 months as a Term employee you can apply for these permanent jobs.</a:t>
            </a:r>
          </a:p>
          <a:p>
            <a:pPr marL="457200"/>
            <a:r>
              <a:rPr lang="en-US" sz="2000" dirty="0">
                <a:solidFill>
                  <a:schemeClr val="tx2"/>
                </a:solidFill>
              </a:rPr>
              <a:t>The posting will be listed with this hiring path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CF57A80-CD4C-E3D7-07C1-DA9ED4310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532888"/>
            <a:ext cx="2734057" cy="46747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5B0EE47-7BFD-74C3-71BA-221367B469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3862" y="4190252"/>
            <a:ext cx="4813090" cy="2425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653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6" name="Freeform: Shape 1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" name="Freeform: Shape 1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Freeform: Shape 1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" name="Freeform: Shape 1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2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5A3790-1ABA-A02C-ED66-834890298C33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02601" y="108503"/>
            <a:ext cx="11705620" cy="11003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U.S. Fish and Wildlife Service (FWS)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9078B5-B431-9261-E265-A79C7B0C24D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64879" y="1385316"/>
            <a:ext cx="9020238" cy="523008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2"/>
                </a:solidFill>
              </a:rPr>
              <a:t>Opportunities</a:t>
            </a:r>
            <a:endParaRPr lang="en-US" sz="2400" b="1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marL="457200" indent="-223838"/>
            <a:r>
              <a:rPr lang="en-US" sz="2400" dirty="0">
                <a:solidFill>
                  <a:schemeClr val="tx2"/>
                </a:solidFill>
              </a:rPr>
              <a:t>Special authorities</a:t>
            </a:r>
          </a:p>
          <a:p>
            <a:pPr marL="457200" indent="-223838"/>
            <a:r>
              <a:rPr lang="en-US" sz="2400" dirty="0">
                <a:solidFill>
                  <a:schemeClr val="tx2"/>
                </a:solidFill>
              </a:rPr>
              <a:t>Peace Corps and AmeriCorps</a:t>
            </a:r>
            <a:endParaRPr lang="en-US" sz="2400" dirty="0">
              <a:solidFill>
                <a:schemeClr val="tx2"/>
              </a:solidFill>
              <a:hlinkClick r:id="rId2"/>
            </a:endParaRPr>
          </a:p>
          <a:p>
            <a:pPr marL="457200" indent="-223838"/>
            <a:r>
              <a:rPr lang="en-US" sz="2400" dirty="0">
                <a:solidFill>
                  <a:schemeClr val="tx2"/>
                </a:solidFill>
                <a:hlinkClick r:id="rId2"/>
              </a:rPr>
              <a:t>Student Conservation Association</a:t>
            </a:r>
            <a:endParaRPr lang="en-US" sz="2400" dirty="0">
              <a:solidFill>
                <a:schemeClr val="tx2"/>
              </a:solidFill>
            </a:endParaRPr>
          </a:p>
          <a:p>
            <a:pPr marL="1033462" lvl="1" indent="-342900">
              <a:buFont typeface="Calibri" panose="020F0502020204030204" pitchFamily="34" charset="0"/>
              <a:buChar char="‐"/>
            </a:pPr>
            <a:r>
              <a:rPr lang="en-US" sz="2000" dirty="0">
                <a:solidFill>
                  <a:schemeClr val="tx2"/>
                </a:solidFill>
              </a:rPr>
              <a:t>Internship</a:t>
            </a:r>
          </a:p>
          <a:p>
            <a:pPr marL="1033462" lvl="1" indent="-342900">
              <a:buFont typeface="Calibri" panose="020F0502020204030204" pitchFamily="34" charset="0"/>
              <a:buChar char="‐"/>
            </a:pPr>
            <a:r>
              <a:rPr lang="en-US" sz="2000" dirty="0">
                <a:solidFill>
                  <a:schemeClr val="tx2"/>
                </a:solidFill>
              </a:rPr>
              <a:t>External to FWS but good route to get experience and be eligible for permanent positions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80800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6" name="Freeform: Shape 1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" name="Freeform: Shape 1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Freeform: Shape 1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" name="Freeform: Shape 1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2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5A3790-1ABA-A02C-ED66-834890298C33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02601" y="108503"/>
            <a:ext cx="11705620" cy="11003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U.S. Fish and Wildlife Service (FWS)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9078B5-B431-9261-E265-A79C7B0C24D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64879" y="1385316"/>
            <a:ext cx="6566345" cy="523008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2"/>
                </a:solidFill>
              </a:rPr>
              <a:t>Helpful tips – Series and Grade Eligibility</a:t>
            </a:r>
            <a:endParaRPr lang="en-US" sz="2400" b="1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marL="457200"/>
            <a:endParaRPr lang="en-US" sz="2400" dirty="0">
              <a:solidFill>
                <a:schemeClr val="tx2"/>
              </a:solidFill>
            </a:endParaRPr>
          </a:p>
          <a:p>
            <a:pPr marL="457200"/>
            <a:r>
              <a:rPr lang="en-US" sz="2400" dirty="0">
                <a:solidFill>
                  <a:schemeClr val="tx2"/>
                </a:solidFill>
              </a:rPr>
              <a:t>GS-Series-Grade (Ex: GS-0401-5)</a:t>
            </a:r>
          </a:p>
          <a:p>
            <a:pPr marL="457200"/>
            <a:r>
              <a:rPr lang="en-US" sz="2400" dirty="0">
                <a:solidFill>
                  <a:schemeClr val="tx2"/>
                </a:solidFill>
              </a:rPr>
              <a:t>Series: 0400 Biological Sciences</a:t>
            </a:r>
          </a:p>
          <a:p>
            <a:pPr marL="914400" lvl="1"/>
            <a:r>
              <a:rPr lang="en-US" sz="2000" dirty="0">
                <a:solidFill>
                  <a:schemeClr val="tx2"/>
                </a:solidFill>
              </a:rPr>
              <a:t>Biological Science Technician (0404)</a:t>
            </a:r>
          </a:p>
          <a:p>
            <a:pPr marL="914400" lvl="1"/>
            <a:r>
              <a:rPr lang="en-US" sz="2000" dirty="0">
                <a:solidFill>
                  <a:schemeClr val="tx2"/>
                </a:solidFill>
              </a:rPr>
              <a:t>Fish and Wildlife Biologist (0401)</a:t>
            </a:r>
          </a:p>
          <a:p>
            <a:pPr marL="914400" lvl="1"/>
            <a:r>
              <a:rPr lang="en-US" sz="2000" dirty="0">
                <a:solidFill>
                  <a:schemeClr val="tx2"/>
                </a:solidFill>
              </a:rPr>
              <a:t>Fish Biologist (0482)</a:t>
            </a:r>
          </a:p>
          <a:p>
            <a:pPr marL="914400" lvl="1"/>
            <a:r>
              <a:rPr lang="en-US" sz="2000" dirty="0">
                <a:solidFill>
                  <a:schemeClr val="tx2"/>
                </a:solidFill>
              </a:rPr>
              <a:t>Wildlife Biologist (0485)</a:t>
            </a:r>
          </a:p>
          <a:p>
            <a:pPr marL="457200"/>
            <a:r>
              <a:rPr lang="en-US" sz="2400" dirty="0">
                <a:solidFill>
                  <a:schemeClr val="tx2"/>
                </a:solidFill>
              </a:rPr>
              <a:t>Grade: Based on education/experience</a:t>
            </a:r>
          </a:p>
          <a:p>
            <a:pPr marL="914400" lvl="1"/>
            <a:r>
              <a:rPr lang="en-US" sz="2000" dirty="0">
                <a:solidFill>
                  <a:schemeClr val="tx2"/>
                </a:solidFill>
              </a:rPr>
              <a:t>~GS-4 to GS-7 is considered entry-level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42839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6" name="Freeform: Shape 1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" name="Freeform: Shape 1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Freeform: Shape 1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" name="Freeform: Shape 1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2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5A3790-1ABA-A02C-ED66-834890298C33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02601" y="108503"/>
            <a:ext cx="11705620" cy="11003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U.S. Fish and Wildlife Service (FWS)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9078B5-B431-9261-E265-A79C7B0C24D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64879" y="1385316"/>
            <a:ext cx="6566345" cy="523008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2"/>
                </a:solidFill>
              </a:rPr>
              <a:t>Helpful tips – Grade Eligibility</a:t>
            </a:r>
            <a:endParaRPr lang="en-US" sz="2400" b="1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marL="457200"/>
            <a:endParaRPr lang="en-US" sz="2400" dirty="0">
              <a:solidFill>
                <a:schemeClr val="tx2"/>
              </a:solidFill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333FB487-FBD4-5C87-90A6-97004A4DEC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9332" y="1972702"/>
            <a:ext cx="5886668" cy="4500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364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6" name="Freeform: Shape 1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" name="Freeform: Shape 1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Freeform: Shape 1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" name="Freeform: Shape 1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2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5A3790-1ABA-A02C-ED66-834890298C33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02601" y="108503"/>
            <a:ext cx="11705620" cy="11003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U.S. Fish and Wildlife Service (FWS)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9078B5-B431-9261-E265-A79C7B0C24D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64879" y="1385316"/>
            <a:ext cx="6566345" cy="523008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2"/>
                </a:solidFill>
              </a:rPr>
              <a:t>Helpful tips – Grade Eligibility</a:t>
            </a:r>
            <a:endParaRPr lang="en-US" sz="2400" b="1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marL="457200"/>
            <a:endParaRPr lang="en-US" sz="2400" dirty="0">
              <a:solidFill>
                <a:schemeClr val="tx2"/>
              </a:solidFill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F810CD20-EDDB-7E8F-EBAC-0EFBDF0705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3826" y="2149195"/>
            <a:ext cx="8383170" cy="4067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505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6" name="Freeform: Shape 1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" name="Freeform: Shape 1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Freeform: Shape 1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" name="Freeform: Shape 1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2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5A3790-1ABA-A02C-ED66-834890298C33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02601" y="108503"/>
            <a:ext cx="11705620" cy="11003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U.S. Fish and Wildlife Service (FWS)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9078B5-B431-9261-E265-A79C7B0C24D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64879" y="1385316"/>
            <a:ext cx="6566345" cy="523008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2"/>
                </a:solidFill>
              </a:rPr>
              <a:t>Helpful tips – Grade Eligibility</a:t>
            </a:r>
            <a:endParaRPr lang="en-US" sz="2400" b="1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marL="457200"/>
            <a:endParaRPr lang="en-US" sz="2400" dirty="0">
              <a:solidFill>
                <a:schemeClr val="tx2"/>
              </a:solidFill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E974F94D-0DE6-B4CE-7C5F-8FBB654CA7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897" y="2237698"/>
            <a:ext cx="8335538" cy="359142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98062D7-7EB4-2C46-715F-5E83BA3B0C4A}"/>
              </a:ext>
            </a:extLst>
          </p:cNvPr>
          <p:cNvSpPr/>
          <p:nvPr/>
        </p:nvSpPr>
        <p:spPr>
          <a:xfrm>
            <a:off x="3023118" y="3153746"/>
            <a:ext cx="6904653" cy="27525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B244AAB-60B0-36D6-433F-2ECAB983FCBD}"/>
              </a:ext>
            </a:extLst>
          </p:cNvPr>
          <p:cNvSpPr/>
          <p:nvPr/>
        </p:nvSpPr>
        <p:spPr>
          <a:xfrm>
            <a:off x="2191064" y="3429000"/>
            <a:ext cx="7419467" cy="27525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68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</TotalTime>
  <Words>770</Words>
  <Application>Microsoft Office PowerPoint</Application>
  <PresentationFormat>Widescreen</PresentationFormat>
  <Paragraphs>123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Source Sans Pro</vt:lpstr>
      <vt:lpstr>Office Theme</vt:lpstr>
      <vt:lpstr>U.S. Fish and Wildlife Service</vt:lpstr>
      <vt:lpstr>U.S. Fish and Wildlife Service (FWS)</vt:lpstr>
      <vt:lpstr>U.S. Fish and Wildlife Service (FWS)</vt:lpstr>
      <vt:lpstr>U.S. Fish and Wildlife Service (FWS)</vt:lpstr>
      <vt:lpstr>U.S. Fish and Wildlife Service (FWS)</vt:lpstr>
      <vt:lpstr>U.S. Fish and Wildlife Service (FWS)</vt:lpstr>
      <vt:lpstr>U.S. Fish and Wildlife Service (FWS)</vt:lpstr>
      <vt:lpstr>U.S. Fish and Wildlife Service (FWS)</vt:lpstr>
      <vt:lpstr>U.S. Fish and Wildlife Service (FWS)</vt:lpstr>
      <vt:lpstr>U.S. Fish and Wildlife Service (FWS)</vt:lpstr>
      <vt:lpstr>U.S. Fish and Wildlife Service (FWS)</vt:lpstr>
      <vt:lpstr>U.S. Fish and Wildlife Service (FWS)</vt:lpstr>
      <vt:lpstr>U.S. Fish and Wildlife Service (FWS)</vt:lpstr>
      <vt:lpstr>U.S. Fish and Wildlife Service (FWS)</vt:lpstr>
      <vt:lpstr>U.S. Fish and Wildlife Service (FWS)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U.S. Fish and Wildlife Service</dc:title>
  <dc:creator>Mullett, Katherine (Kasia)</dc:creator>
  <cp:lastModifiedBy>Mullett, Katherine (Kasia)</cp:lastModifiedBy>
  <cp:revision>9</cp:revision>
  <dcterms:created xsi:type="dcterms:W3CDTF">2024-02-18T15:48:44Z</dcterms:created>
  <dcterms:modified xsi:type="dcterms:W3CDTF">2024-02-20T12:49:47Z</dcterms:modified>
</cp:coreProperties>
</file>